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>
                <a:latin typeface="Arial"/>
              </a:rPr>
              <a:t>Kliknij, aby przesunąć slajd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pl-PL" sz="2000" b="0" strike="noStrike" spc="-1">
                <a:latin typeface="Arial"/>
              </a:rPr>
              <a:t>Kliknij, aby edytować format notatek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pl-PL" sz="1400" b="0" strike="noStrike" spc="-1">
                <a:latin typeface="Times New Roman"/>
              </a:rPr>
              <a:t>&lt;główka&gt;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pl-PL" sz="1400" b="0" strike="noStrike" spc="-1">
                <a:latin typeface="Times New Roman"/>
              </a:defRPr>
            </a:lvl1pPr>
          </a:lstStyle>
          <a:p>
            <a:pPr indent="0" algn="r">
              <a:buNone/>
            </a:pPr>
            <a:r>
              <a:rPr lang="pl-PL" sz="1400" b="0" strike="noStrike" spc="-1">
                <a:latin typeface="Times New Roman"/>
              </a:rPr>
              <a:t>&lt;data/godzina&gt;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pl-PL" sz="1400" b="0" strike="noStrike" spc="-1">
                <a:latin typeface="Times New Roman"/>
              </a:defRPr>
            </a:lvl1pPr>
          </a:lstStyle>
          <a:p>
            <a:pPr indent="0">
              <a:buNone/>
            </a:pPr>
            <a:r>
              <a:rPr lang="pl-PL" sz="1400" b="0" strike="noStrike" spc="-1">
                <a:latin typeface="Times New Roman"/>
              </a:rPr>
              <a:t>&lt;stopka&gt;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pl-PL" sz="1400" b="0" strike="noStrike" spc="-1">
                <a:latin typeface="Times New Roman"/>
              </a:defRPr>
            </a:lvl1pPr>
          </a:lstStyle>
          <a:p>
            <a:pPr indent="0" algn="r">
              <a:buNone/>
            </a:pPr>
            <a:fld id="{F938D5DA-E061-43E5-B9BD-F1FD2797DB54}" type="slidenum">
              <a:rPr lang="pl-PL" sz="1400" b="0" strike="noStrike" spc="-1">
                <a:latin typeface="Times New Roman"/>
              </a:rPr>
              <a:t>‹#›</a:t>
            </a:fld>
            <a:endParaRPr lang="pl-PL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  <a:ln w="0">
            <a:noFill/>
          </a:ln>
        </p:spPr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20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FF3440FD-92C4-44EB-8DE0-5E9D065EF1B8}" type="slidenum">
              <a:rPr lang="pl-PL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pl-P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20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170665A-498E-4BCE-A68E-A0CCAEBBB1DA}" type="slidenum">
              <a:rPr lang="pl-PL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pl-P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20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0D84947-0721-4FD3-99FE-EA7F8BF51971}" type="slidenum">
              <a:rPr lang="pl-PL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pl-P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20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3AF01DD-FA30-49CA-9A4B-658D2709B1A5}" type="slidenum">
              <a:rPr lang="pl-PL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pl-P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2000" b="0" strike="noStrike" spc="-1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3A7A0CF-AF78-4B81-85C6-078967386AF9}" type="slidenum">
              <a:rPr lang="pl-PL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pl-P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2000" b="0" strike="noStrike" spc="-1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EDCA70C1-7925-4DC7-99B4-871F49307295}" type="slidenum">
              <a:rPr lang="pl-PL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pl-P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2000" b="0" strike="noStrike" spc="-1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37D41F2-F3E3-406B-AEA8-CBC1850509D1}" type="slidenum">
              <a:rPr lang="pl-PL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pl-P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3D6CDFA-3831-4A99-80A9-DCD31F9F299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7A6868A-EB97-4E77-988D-DC8F7713AD4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F04BA65-A736-4738-A62B-37BDA5FCFCD8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2FF9655-3ADE-4425-B274-71C1A572D150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F1FA44E-8100-4E63-884D-C839F4C947E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A3C5F93-79DA-4DBC-8113-12CC8F7F90A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5DFDA40-22D2-4F13-911B-5113AD3D464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37FD253-C024-4E4B-8B1C-E5F5B771B16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4E228C9-5232-47C9-A5B8-7CB8A95C353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9A84673-985B-4DF4-85E8-3E3E8B2F430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306CB9E-FCFE-45D3-86CC-B1E0F4ADD18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5DADB62-5283-4253-B5E4-DE2BC0215B7F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370786F-D13C-4FE0-804D-EE5540FF5D3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FB6950D-ACF0-4900-8461-B0469388A7A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95224D4-6775-4E8E-9445-47174EE1044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594E356-9A9B-479E-8F1F-C604324A99DB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9E8507C-43F0-40FF-9043-4C23C88E3526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29FD458-DEF2-4F1F-ADEA-A76C0C7AB6A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3E369D4-6FC8-4B41-AD68-0C3A62AF954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4EC32AA-7F46-4D07-ABE5-371F0BDEB4E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AF1A703-04DA-4921-AB26-76093208ECD8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4D531BB-1599-4CCF-974E-868DB782F5E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666199F-C163-4306-89A6-681809CADDE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F15D61E-20D4-4BA9-A09C-DA7F7C9BC31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l-PL" sz="18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pl-PL" sz="1400" b="0" strike="noStrike" spc="-1"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400" b="0" strike="noStrike" spc="-1">
                <a:latin typeface="Times New Roman"/>
              </a:rPr>
              <a:t>&lt;stopka&gt;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16D0329-DD4F-4371-88E8-0271CA8C23C2}" type="slidenum">
              <a:rPr lang="pl-PL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pl-PL" sz="1400" b="0" strike="noStrike" spc="-1">
                <a:latin typeface="Times New Roman"/>
              </a:defRPr>
            </a:lvl1pPr>
          </a:lstStyle>
          <a:p>
            <a:pPr indent="0">
              <a:buNone/>
            </a:pPr>
            <a:r>
              <a:rPr lang="pl-PL" sz="1400" b="0" strike="noStrike" spc="-1">
                <a:latin typeface="Times New Roman"/>
              </a:rPr>
              <a:t>&lt;data/godzina&gt;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pl-PL" sz="1400" b="0" strike="noStrike" spc="-1"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400" b="0" strike="noStrike" spc="-1">
                <a:latin typeface="Times New Roman"/>
              </a:rPr>
              <a:t>&lt;stopka&gt;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4846B096-8C7C-4922-8A05-91B24A386F60}" type="slidenum">
              <a:rPr lang="pl-PL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pl-PL" sz="1400" b="0" strike="noStrike" spc="-1">
                <a:latin typeface="Times New Roman"/>
              </a:defRPr>
            </a:lvl1pPr>
          </a:lstStyle>
          <a:p>
            <a:pPr indent="0">
              <a:buNone/>
            </a:pPr>
            <a:r>
              <a:rPr lang="pl-PL" sz="1400" b="0" strike="noStrike" spc="-1">
                <a:latin typeface="Times New Roman"/>
              </a:rPr>
              <a:t>&lt;data/godzina&gt;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pl-PL" sz="7200" b="1" strike="noStrike" spc="-1">
                <a:solidFill>
                  <a:srgbClr val="000000"/>
                </a:solidFill>
                <a:latin typeface="Calibri"/>
              </a:rPr>
              <a:t>Gospodarka odpadami komunalnymi</a:t>
            </a:r>
            <a:endParaRPr lang="pl-PL" sz="72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pl-PL" sz="2400" b="0" strike="noStrike" spc="-1">
                <a:solidFill>
                  <a:srgbClr val="000000"/>
                </a:solidFill>
                <a:latin typeface="Calibri"/>
              </a:rPr>
              <a:t>Kwiecień 2025 rok</a:t>
            </a:r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14720" y="35640"/>
            <a:ext cx="11383200" cy="783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pl-PL" sz="3200" b="1" i="1" strike="noStrike" spc="-1">
                <a:solidFill>
                  <a:srgbClr val="000000"/>
                </a:solidFill>
                <a:latin typeface="Calibri"/>
              </a:rPr>
              <a:t>Analiza systemu Gospodarki odpadami w latach 2019-2027 (w zł)</a:t>
            </a:r>
            <a:endParaRPr lang="pl-PL" sz="3200" b="0" strike="noStrike" spc="-1">
              <a:latin typeface="Arial"/>
            </a:endParaRPr>
          </a:p>
        </p:txBody>
      </p:sp>
      <p:graphicFrame>
        <p:nvGraphicFramePr>
          <p:cNvPr id="91" name="Symbol zastępczy zawartości 14"/>
          <p:cNvGraphicFramePr/>
          <p:nvPr/>
        </p:nvGraphicFramePr>
        <p:xfrm>
          <a:off x="414720" y="722880"/>
          <a:ext cx="11163960" cy="7144380"/>
        </p:xfrm>
        <a:graphic>
          <a:graphicData uri="http://schemas.openxmlformats.org/drawingml/2006/table">
            <a:tbl>
              <a:tblPr/>
              <a:tblGrid>
                <a:gridCol w="252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2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25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1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11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11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894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7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WYDATKI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Lp.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2019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2021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2022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2023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2024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2026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2027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Gospodarowanie odpadami komunalnymi,  </a:t>
                      </a:r>
                      <a:br>
                        <a:rPr sz="1050"/>
                      </a:b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w tym PSZOK-rekompensata,odbiór gruzu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208 262,86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592 099,63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655 645,58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834 754,00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896 851,55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896 851,55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Obsługa administracyjna systemu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454 041,63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516 190,98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569 789,18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677 753,35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776 319,62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861 328,09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1 068 340,00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1 175 174,00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1 175 174,00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Tworzenie warunków</a:t>
                      </a:r>
                      <a:br>
                        <a:rPr sz="1050"/>
                      </a:b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 do selektywnej zbiórki odpadów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38 225,24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76 750,95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694 052,43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151 087,30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115 699,86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100 000,00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105 300,00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105 300,00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Działania informacyjnie</a:t>
                      </a:r>
                      <a:br>
                        <a:rPr sz="1050"/>
                      </a:b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 i edukacyjne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9 613,28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10 000,00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6 728,89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22 912,54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50 272,96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70 811,03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50 000,00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52 650,00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52 650,00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Zagospodarowanie odpadów PUK Empol Sp. z o.o.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5 713 608,38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6 053 773,99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6 624 116,84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7 839 815,63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7 318 203,48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8 124 568,18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9 000 000,00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9 660 600,00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9 660 600,00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Odbiór odpadów 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2 532 553,78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4 515 199,42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5 188 536,80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5 084 988,81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5 250 042,86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5 085 224,02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5 778 116,00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5 882 738,40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5 882 738,40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Kompostownia - rekompensata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369 129,75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369 975,60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386 606,34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422 101,03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1 008 046,00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1 249 940,37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1 974 500,00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2 674 500,00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2 674 500,00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32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Budowa PSZOK -II etap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49 531,00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44 378,40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213 433,37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76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Odszkodowania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26 590,98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u="sng" strike="noStrike" spc="-1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32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Nadwyżka za 2024 rok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u="sng" strike="noStrike" spc="-1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152 575,62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32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Łącznie 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9 117 172,06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11 514 670,99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12 923 498,38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15 163 320,02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15 146 071,85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16 163 217,13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18 958 285,62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20 447 813,95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20 447 813,95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488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*do 2022 roku EMPOL,Odbiór odpadów , Kompostownia było w jednym zadaniu 00-164/KM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488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*2021 Empol, Odbiór odpadów i kompostownia (gospodarowanie odpadami komunalnymi)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40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2520" marR="25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pl-PL" sz="3200" b="1" i="1" strike="noStrike" spc="-1">
                <a:solidFill>
                  <a:srgbClr val="000000"/>
                </a:solidFill>
                <a:latin typeface="Calibri"/>
              </a:rPr>
              <a:t>Wydatki na Umowy  </a:t>
            </a:r>
            <a:br>
              <a:rPr sz="3200"/>
            </a:br>
            <a:r>
              <a:rPr lang="pl-PL" sz="3200" b="1" i="1" strike="noStrike" spc="-1">
                <a:solidFill>
                  <a:srgbClr val="000000"/>
                </a:solidFill>
                <a:latin typeface="Calibri"/>
              </a:rPr>
              <a:t>(92% budżetu Referatu Gospodarki Odpadami) </a:t>
            </a:r>
            <a:r>
              <a:rPr lang="pl-PL" sz="44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pl-PL" sz="4400" b="0" strike="noStrike" spc="-1">
              <a:latin typeface="Arial"/>
            </a:endParaRPr>
          </a:p>
        </p:txBody>
      </p:sp>
      <p:graphicFrame>
        <p:nvGraphicFramePr>
          <p:cNvPr id="93" name="Symbol zastępczy zawartości 15"/>
          <p:cNvGraphicFramePr/>
          <p:nvPr/>
        </p:nvGraphicFramePr>
        <p:xfrm>
          <a:off x="106200" y="1807560"/>
          <a:ext cx="11823120" cy="4837320"/>
        </p:xfrm>
        <a:graphic>
          <a:graphicData uri="http://schemas.openxmlformats.org/drawingml/2006/table">
            <a:tbl>
              <a:tblPr/>
              <a:tblGrid>
                <a:gridCol w="1779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4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19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3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76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nr zadania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Zawarte Umowy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2024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niedobór rekompensaty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różnica pomiędzy 2024 do 2025 (wzrost)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00-164/KM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PSZOK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567 535,82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651 464,67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438 593,40 + 212 871,27 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83 928,85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00-268/KM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Odbiór PK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5 085 224,02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5 778 116,00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692 891,98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00-267/KM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Empol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8 124 568,18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9 000 000,00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875 431,82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00-269/KM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Kompostownia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1 249 940,37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1 974 500,00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1 271 461 + 706 000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724 559,63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Razem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15 027 268,39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17 404 080,67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>
                      <a:noFill/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Suma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2 376 812,28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6120" marR="61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92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120" marR="612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767160" y="1166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pl-PL" sz="3200" b="1" i="1" strike="noStrike" spc="-1">
                <a:solidFill>
                  <a:srgbClr val="000000"/>
                </a:solidFill>
                <a:latin typeface="Calibri"/>
              </a:rPr>
              <a:t>Bilans systemu Gospodarki odpadami w latach 2025-2027</a:t>
            </a:r>
            <a:endParaRPr lang="pl-PL" sz="3200" b="0" strike="noStrike" spc="-1">
              <a:latin typeface="Arial"/>
            </a:endParaRPr>
          </a:p>
        </p:txBody>
      </p:sp>
      <p:graphicFrame>
        <p:nvGraphicFramePr>
          <p:cNvPr id="95" name="Symbol zastępczy zawartości 10"/>
          <p:cNvGraphicFramePr/>
          <p:nvPr/>
        </p:nvGraphicFramePr>
        <p:xfrm>
          <a:off x="890280" y="1505880"/>
          <a:ext cx="9931680" cy="5408280"/>
        </p:xfrm>
        <a:graphic>
          <a:graphicData uri="http://schemas.openxmlformats.org/drawingml/2006/table">
            <a:tbl>
              <a:tblPr/>
              <a:tblGrid>
                <a:gridCol w="3616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08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br>
                        <a:rPr sz="1600"/>
                      </a:b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Wydatki </a:t>
                      </a:r>
                      <a:br>
                        <a:rPr sz="1600"/>
                      </a:b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Rok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2025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2026-2027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2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Planowane wydatki uwzględniając 10% wzrost wynagrodzenia oraz inflację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18 958 285,62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20 447 813,95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*razem z nadwyżką za 2024 rok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96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Dochody 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2025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2026-2027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4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Plan po podwyżce: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18 805 710,00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20 447 813,95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7560" marR="7560" anchor="ctr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pl-PL" sz="3200" b="1" i="1" strike="noStrike" spc="-1">
                <a:solidFill>
                  <a:srgbClr val="000000"/>
                </a:solidFill>
                <a:latin typeface="Calibri"/>
              </a:rPr>
              <a:t>Mieszkańcy- Dochody</a:t>
            </a:r>
            <a:endParaRPr lang="pl-PL" sz="3200" b="0" strike="noStrike" spc="-1">
              <a:latin typeface="Arial"/>
            </a:endParaRPr>
          </a:p>
        </p:txBody>
      </p:sp>
      <p:graphicFrame>
        <p:nvGraphicFramePr>
          <p:cNvPr id="97" name="Symbol zastępczy zawartości 10"/>
          <p:cNvGraphicFramePr/>
          <p:nvPr/>
        </p:nvGraphicFramePr>
        <p:xfrm>
          <a:off x="567720" y="1690560"/>
          <a:ext cx="11855160" cy="4867920"/>
        </p:xfrm>
        <a:graphic>
          <a:graphicData uri="http://schemas.openxmlformats.org/drawingml/2006/table">
            <a:tbl>
              <a:tblPr/>
              <a:tblGrid>
                <a:gridCol w="13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6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4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64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18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7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40520">
                <a:tc grid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8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Plan na </a:t>
                      </a:r>
                      <a:br>
                        <a:rPr sz="1600"/>
                      </a:b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 miesięcy wg </a:t>
                      </a:r>
                      <a:br>
                        <a:rPr sz="1600"/>
                      </a:b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obecnej stawki</a:t>
                      </a:r>
                      <a:br>
                        <a:rPr sz="1600"/>
                      </a:b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(od stycznia do czerwca)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Plan na</a:t>
                      </a:r>
                      <a:br>
                        <a:rPr sz="1600"/>
                      </a:b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6 miesięcy </a:t>
                      </a:r>
                      <a:br>
                        <a:rPr sz="1600"/>
                      </a:b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wg nowej stawki</a:t>
                      </a:r>
                      <a:br>
                        <a:rPr sz="1600"/>
                      </a:b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(lipiec-grudzień 2025)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Plan po podwyżce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Plan wg ściągalności 96%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Planowany wpływ</a:t>
                      </a:r>
                      <a:br>
                        <a:rPr sz="1600"/>
                      </a:b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w roku </a:t>
                      </a:r>
                      <a:br>
                        <a:rPr sz="1600"/>
                      </a:br>
                      <a:r>
                        <a:rPr lang="pl-PL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2026 - 2027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tabela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9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Obecna stawka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Nowa stawka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Liczba osób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i-FI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tab1 X 6 mies X tab 3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i-FI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tab 2 X 6 mies </a:t>
                      </a:r>
                      <a:br>
                        <a:rPr sz="1600"/>
                      </a:br>
                      <a:r>
                        <a:rPr lang="fi-FI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X tab 3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tab.4 + tab 5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tab 6 X 96%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b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Mieszkańcy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21,00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27,00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43 209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5 444 334,00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6 999 858,00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12 444 192,00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11 946 424,32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12 879 738,72 zł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320" marR="432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320" marR="43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pl-PL" sz="3200" b="1" i="1" strike="noStrike" spc="-1">
                <a:solidFill>
                  <a:srgbClr val="000000"/>
                </a:solidFill>
                <a:latin typeface="Calibri"/>
              </a:rPr>
              <a:t>Firmy - Dochody</a:t>
            </a:r>
            <a:endParaRPr lang="pl-PL" sz="3200" b="0" strike="noStrike" spc="-1">
              <a:latin typeface="Arial"/>
            </a:endParaRPr>
          </a:p>
        </p:txBody>
      </p:sp>
      <p:graphicFrame>
        <p:nvGraphicFramePr>
          <p:cNvPr id="99" name="Symbol zastępczy zawartości 11"/>
          <p:cNvGraphicFramePr/>
          <p:nvPr/>
        </p:nvGraphicFramePr>
        <p:xfrm>
          <a:off x="838080" y="1690560"/>
          <a:ext cx="11484720" cy="4433400"/>
        </p:xfrm>
        <a:graphic>
          <a:graphicData uri="http://schemas.openxmlformats.org/drawingml/2006/table">
            <a:tbl>
              <a:tblPr/>
              <a:tblGrid>
                <a:gridCol w="1659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9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1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02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Pojemność [l]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Obecna stawka opłat </a:t>
                      </a:r>
                      <a:br>
                        <a:rPr sz="1800"/>
                      </a:b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(z 2024 roku)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Stawka opłat </a:t>
                      </a:r>
                      <a:br>
                        <a:rPr sz="1800"/>
                      </a:b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od lipca 2025</a:t>
                      </a:r>
                      <a:br>
                        <a:rPr sz="1800"/>
                      </a:b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za pojemnik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Planowany wpływ </a:t>
                      </a:r>
                      <a:br>
                        <a:rPr sz="1800"/>
                      </a:b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w 2025 roku (96%)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Planowany wpływ</a:t>
                      </a:r>
                      <a:br>
                        <a:rPr sz="1800"/>
                      </a:b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w latach 2026-2028</a:t>
                      </a:r>
                      <a:br>
                        <a:rPr sz="1800"/>
                      </a:b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8280" marR="828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13,70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20,00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5 913 456,69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DEBF7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6 440 184,00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8280" marR="828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110/120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22,10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30,00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8280" marR="828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38,90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60,00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8280" marR="828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61,10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80,00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8280" marR="828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660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89,90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130,00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8280" marR="828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1100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134,90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230,00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8280" marR="828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2500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303,00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480,00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8280" marR="828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7000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843,10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1 380,00 zł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8280" marR="828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8280" marR="8280" anchor="b">
                    <a:lnL w="648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pl-PL" sz="3200" b="1" i="1" strike="noStrike" spc="-1">
                <a:solidFill>
                  <a:srgbClr val="000000"/>
                </a:solidFill>
                <a:latin typeface="Calibri"/>
              </a:rPr>
              <a:t>Nieruchomości mieszane - część niezamieszkała - Dochody</a:t>
            </a:r>
            <a:endParaRPr lang="pl-PL" sz="3200" b="0" strike="noStrike" spc="-1">
              <a:latin typeface="Arial"/>
            </a:endParaRPr>
          </a:p>
        </p:txBody>
      </p:sp>
      <p:graphicFrame>
        <p:nvGraphicFramePr>
          <p:cNvPr id="101" name="Symbol zastępczy zawartości 10"/>
          <p:cNvGraphicFramePr/>
          <p:nvPr>
            <p:extLst>
              <p:ext uri="{D42A27DB-BD31-4B8C-83A1-F6EECF244321}">
                <p14:modId xmlns:p14="http://schemas.microsoft.com/office/powerpoint/2010/main" val="366746065"/>
              </p:ext>
            </p:extLst>
          </p:nvPr>
        </p:nvGraphicFramePr>
        <p:xfrm>
          <a:off x="533400" y="1072679"/>
          <a:ext cx="11430001" cy="6127825"/>
        </p:xfrm>
        <a:graphic>
          <a:graphicData uri="http://schemas.openxmlformats.org/drawingml/2006/table">
            <a:tbl>
              <a:tblPr/>
              <a:tblGrid>
                <a:gridCol w="3861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1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5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80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9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5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*część niezamieszkała z nieruchomości mieszanych płatna od m2 </a:t>
                      </a:r>
                      <a:br>
                        <a:rPr sz="1050" dirty="0"/>
                      </a:br>
                      <a:endParaRPr lang="pl-PL" sz="1050" b="0" strike="noStrike" spc="-1" dirty="0">
                        <a:latin typeface="Arial"/>
                      </a:endParaRPr>
                    </a:p>
                  </a:txBody>
                  <a:tcPr marL="3960" marR="3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Ilość metrów zadeklarowanych  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934 479,60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m2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Obecna  stawka dla Mieszanych 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0,80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* 747 583,68 / 934 479,60 (ilość m2)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Nowa stawka dla Mieszanych 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1,30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0,80 zł  + 0,50 zł 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558"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ctr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558"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65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Szacunkowy wymiar </a:t>
                      </a:r>
                      <a:br>
                        <a:rPr sz="1050"/>
                      </a:b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na 2025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Plan na 2025 </a:t>
                      </a:r>
                      <a:br>
                        <a:rPr sz="1050"/>
                      </a:b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wg nowej stawki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Różnica między szacunkowym wymiarem a planem </a:t>
                      </a:r>
                      <a:br>
                        <a:rPr sz="1050"/>
                      </a:b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wg nowej stawki 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Ilość metrów zadeklarowanych </a:t>
                      </a:r>
                      <a:endParaRPr lang="pl-PL" sz="1050" b="0" strike="noStrike" spc="-1" dirty="0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Brakująca kwota </a:t>
                      </a:r>
                      <a:br>
                        <a:rPr sz="1050"/>
                      </a:b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na cały rok 2025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Brakująca kwota </a:t>
                      </a:r>
                      <a:br>
                        <a:rPr sz="1200"/>
                      </a:br>
                      <a:r>
                        <a:rPr lang="pl-PL" sz="12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na 6 miesięcy 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Planowany wpływ </a:t>
                      </a:r>
                      <a:br>
                        <a:rPr sz="1200"/>
                      </a:br>
                      <a:r>
                        <a:rPr lang="pl-PL" sz="12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w 2025 roku (96%)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669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tab 3 / tab 4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tab 5 X 2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945 828,99 zł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6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5.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6.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6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747 583,68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985 238,53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-237 654,85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934 479,60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-0,25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-0,50 zł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558"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0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2026-2027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Planowany wpływ </a:t>
                      </a:r>
                      <a:br>
                        <a:rPr sz="1050"/>
                      </a:b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w latach 2026-2027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 w="6480">
                      <a:solidFill>
                        <a:srgbClr val="000000"/>
                      </a:solidFill>
                    </a:lnL>
                    <a:lnR w="648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20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ilość m2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Nowa stawka od lipca 2025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Suma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1 117 637,60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endParaRPr lang="pl-PL" sz="1400"/>
                    </a:p>
                  </a:txBody>
                  <a:tcPr marL="3960" marR="3960" anchor="b">
                    <a:lnL w="6480">
                      <a:solidFill>
                        <a:srgbClr val="000000"/>
                      </a:solidFill>
                    </a:lnL>
                    <a:lnR w="648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pl-PL" dirty="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934 479,60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1,30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5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1 214 823,48 zł</a:t>
                      </a:r>
                      <a:endParaRPr lang="pl-PL" sz="1050" b="0" strike="noStrike" spc="-1">
                        <a:latin typeface="Arial"/>
                      </a:endParaRPr>
                    </a:p>
                  </a:txBody>
                  <a:tcPr marL="3960" marR="3960" anchor="ctr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755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pl-PL" sz="1400" dirty="0"/>
                    </a:p>
                  </a:txBody>
                  <a:tcPr marL="3960" marR="3960" anchor="b">
                    <a:lnL w="6480">
                      <a:solidFill>
                        <a:srgbClr val="000000"/>
                      </a:solidFill>
                    </a:lnL>
                    <a:lnR w="648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7558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3960" marR="39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914</Words>
  <Application>Microsoft Office PowerPoint</Application>
  <PresentationFormat>Panoramiczny</PresentationFormat>
  <Paragraphs>324</Paragraphs>
  <Slides>7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Wingdings</vt:lpstr>
      <vt:lpstr>Motyw pakietu Office</vt:lpstr>
      <vt:lpstr>Motyw pakietu Office</vt:lpstr>
      <vt:lpstr>Gospodarka odpadami komunalnymi</vt:lpstr>
      <vt:lpstr>Analiza systemu Gospodarki odpadami w latach 2019-2027 (w zł)</vt:lpstr>
      <vt:lpstr>Wydatki na Umowy   (92% budżetu Referatu Gospodarki Odpadami)  </vt:lpstr>
      <vt:lpstr>Bilans systemu Gospodarki odpadami w latach 2025-2027</vt:lpstr>
      <vt:lpstr>Mieszkańcy- Dochody</vt:lpstr>
      <vt:lpstr>Firmy - Dochody</vt:lpstr>
      <vt:lpstr>Nieruchomości mieszane - część niezamieszkała - Dochody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Gospodarka odpadami komunalnymi</dc:title>
  <dc:subject/>
  <dc:creator>Monika Hibner</dc:creator>
  <dc:description/>
  <cp:lastModifiedBy>office078@um.raciborz.pl</cp:lastModifiedBy>
  <cp:revision>14</cp:revision>
  <dcterms:created xsi:type="dcterms:W3CDTF">2025-04-23T11:53:54Z</dcterms:created>
  <dcterms:modified xsi:type="dcterms:W3CDTF">2025-04-24T12:35:29Z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8</vt:i4>
  </property>
  <property fmtid="{D5CDD505-2E9C-101B-9397-08002B2CF9AE}" pid="3" name="PresentationFormat">
    <vt:lpwstr>Panoramiczny</vt:lpwstr>
  </property>
  <property fmtid="{D5CDD505-2E9C-101B-9397-08002B2CF9AE}" pid="4" name="Slides">
    <vt:i4>8</vt:i4>
  </property>
</Properties>
</file>