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4" r:id="rId4"/>
    <p:sldId id="256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89" autoAdjust="0"/>
  </p:normalViewPr>
  <p:slideViewPr>
    <p:cSldViewPr snapToGrid="0">
      <p:cViewPr varScale="1">
        <p:scale>
          <a:sx n="76" d="100"/>
          <a:sy n="76" d="100"/>
        </p:scale>
        <p:origin x="91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F0A38-0898-4ADA-8A73-FF12B0616CD1}" type="datetimeFigureOut">
              <a:rPr lang="pl-PL" smtClean="0"/>
              <a:t>14.05.2025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B7788-AFC8-4B36-A75D-7480585876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16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B7788-AFC8-4B36-A75D-74805858763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6712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7C06-4BE1-4EB0-BB68-8608AAF9F74D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92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B7788-AFC8-4B36-A75D-74805858763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2460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7C06-4BE1-4EB0-BB68-8608AAF9F74D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198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B7788-AFC8-4B36-A75D-74805858763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398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133A-719E-465B-9A7A-C77B10D082D4}" type="datetime1">
              <a:rPr lang="pl-PL" smtClean="0"/>
              <a:t>14.05.2025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152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DBD8-42F1-457E-8E99-EC365346D9EF}" type="datetime1">
              <a:rPr lang="pl-PL" smtClean="0"/>
              <a:t>14.05.2025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34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D199-C84F-4D90-8F4A-605EDF950CBC}" type="datetime1">
              <a:rPr lang="pl-PL" smtClean="0"/>
              <a:t>14.05.2025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7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3ED1-256E-442D-8E83-FD27AF16B5E1}" type="datetime1">
              <a:rPr lang="pl-PL" smtClean="0"/>
              <a:t>14.05.2025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036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B83D-25AA-41B9-859F-095CBB541C71}" type="datetime1">
              <a:rPr lang="pl-PL" smtClean="0"/>
              <a:t>14.05.2025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34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B288-11D7-409B-AC32-73FDBD9EBBB3}" type="datetime1">
              <a:rPr lang="pl-PL" smtClean="0"/>
              <a:t>14.05.2025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38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C82F5-037F-47A2-B177-E7672ACAB6A5}" type="datetime1">
              <a:rPr lang="pl-PL" smtClean="0"/>
              <a:t>14.05.2025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51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A346-A0BA-4062-80AB-E286D5695D2A}" type="datetime1">
              <a:rPr lang="pl-PL" smtClean="0"/>
              <a:t>14.05.2025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774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B513-5AC3-4A28-BC53-817168B647B3}" type="datetime1">
              <a:rPr lang="pl-PL" smtClean="0"/>
              <a:t>14.05.2025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300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00C9-7CF7-4F01-B826-3E0718CA39D1}" type="datetime1">
              <a:rPr lang="pl-PL" smtClean="0"/>
              <a:t>14.05.2025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721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1C3D-6CBD-4BAC-861E-EEE2F6179E23}" type="datetime1">
              <a:rPr lang="pl-PL" smtClean="0"/>
              <a:t>14.05.2025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971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A4843-3E95-4BAA-87D3-1995A061AC35}" type="datetime1">
              <a:rPr lang="pl-PL" smtClean="0"/>
              <a:t>14.05.2025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BDB0-F516-4241-B0CC-ED0DF7A9BA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73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7200" b="1" dirty="0">
                <a:latin typeface="+mn-lt"/>
              </a:rPr>
              <a:t>Gospodarka odpadami komunalnymi</a:t>
            </a: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676400" y="37544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Sesja Rady Miasta - Maj 2025 rok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1</a:t>
            </a:fld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01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</a:rPr>
              <a:t>Stawki opłat obowiązujących w gminach </a:t>
            </a:r>
            <a:br>
              <a:rPr lang="pl-PL" sz="3200" b="1" dirty="0">
                <a:latin typeface="+mn-lt"/>
              </a:rPr>
            </a:br>
            <a:r>
              <a:rPr lang="pl-PL" sz="3200" b="1" dirty="0">
                <a:latin typeface="+mn-lt"/>
              </a:rPr>
              <a:t>w systemie gospodarki odpadami 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38157"/>
              </p:ext>
            </p:extLst>
          </p:nvPr>
        </p:nvGraphicFramePr>
        <p:xfrm>
          <a:off x="588476" y="1484773"/>
          <a:ext cx="10765323" cy="4571998"/>
        </p:xfrm>
        <a:graphic>
          <a:graphicData uri="http://schemas.openxmlformats.org/drawingml/2006/table">
            <a:tbl>
              <a:tblPr/>
              <a:tblGrid>
                <a:gridCol w="563705">
                  <a:extLst>
                    <a:ext uri="{9D8B030D-6E8A-4147-A177-3AD203B41FA5}">
                      <a16:colId xmlns:a16="http://schemas.microsoft.com/office/drawing/2014/main" val="280593424"/>
                    </a:ext>
                  </a:extLst>
                </a:gridCol>
                <a:gridCol w="1266169">
                  <a:extLst>
                    <a:ext uri="{9D8B030D-6E8A-4147-A177-3AD203B41FA5}">
                      <a16:colId xmlns:a16="http://schemas.microsoft.com/office/drawing/2014/main" val="4091695755"/>
                    </a:ext>
                  </a:extLst>
                </a:gridCol>
                <a:gridCol w="1240151">
                  <a:extLst>
                    <a:ext uri="{9D8B030D-6E8A-4147-A177-3AD203B41FA5}">
                      <a16:colId xmlns:a16="http://schemas.microsoft.com/office/drawing/2014/main" val="3270866837"/>
                    </a:ext>
                  </a:extLst>
                </a:gridCol>
                <a:gridCol w="1915082">
                  <a:extLst>
                    <a:ext uri="{9D8B030D-6E8A-4147-A177-3AD203B41FA5}">
                      <a16:colId xmlns:a16="http://schemas.microsoft.com/office/drawing/2014/main" val="357831798"/>
                    </a:ext>
                  </a:extLst>
                </a:gridCol>
                <a:gridCol w="1163616">
                  <a:extLst>
                    <a:ext uri="{9D8B030D-6E8A-4147-A177-3AD203B41FA5}">
                      <a16:colId xmlns:a16="http://schemas.microsoft.com/office/drawing/2014/main" val="2793153334"/>
                    </a:ext>
                  </a:extLst>
                </a:gridCol>
                <a:gridCol w="563705">
                  <a:extLst>
                    <a:ext uri="{9D8B030D-6E8A-4147-A177-3AD203B41FA5}">
                      <a16:colId xmlns:a16="http://schemas.microsoft.com/office/drawing/2014/main" val="3080781512"/>
                    </a:ext>
                  </a:extLst>
                </a:gridCol>
                <a:gridCol w="577619">
                  <a:extLst>
                    <a:ext uri="{9D8B030D-6E8A-4147-A177-3AD203B41FA5}">
                      <a16:colId xmlns:a16="http://schemas.microsoft.com/office/drawing/2014/main" val="778836309"/>
                    </a:ext>
                  </a:extLst>
                </a:gridCol>
                <a:gridCol w="552682">
                  <a:extLst>
                    <a:ext uri="{9D8B030D-6E8A-4147-A177-3AD203B41FA5}">
                      <a16:colId xmlns:a16="http://schemas.microsoft.com/office/drawing/2014/main" val="3964840472"/>
                    </a:ext>
                  </a:extLst>
                </a:gridCol>
                <a:gridCol w="563705">
                  <a:extLst>
                    <a:ext uri="{9D8B030D-6E8A-4147-A177-3AD203B41FA5}">
                      <a16:colId xmlns:a16="http://schemas.microsoft.com/office/drawing/2014/main" val="8541016"/>
                    </a:ext>
                  </a:extLst>
                </a:gridCol>
                <a:gridCol w="563705">
                  <a:extLst>
                    <a:ext uri="{9D8B030D-6E8A-4147-A177-3AD203B41FA5}">
                      <a16:colId xmlns:a16="http://schemas.microsoft.com/office/drawing/2014/main" val="1267802549"/>
                    </a:ext>
                  </a:extLst>
                </a:gridCol>
                <a:gridCol w="563705">
                  <a:extLst>
                    <a:ext uri="{9D8B030D-6E8A-4147-A177-3AD203B41FA5}">
                      <a16:colId xmlns:a16="http://schemas.microsoft.com/office/drawing/2014/main" val="88018940"/>
                    </a:ext>
                  </a:extLst>
                </a:gridCol>
                <a:gridCol w="563705">
                  <a:extLst>
                    <a:ext uri="{9D8B030D-6E8A-4147-A177-3AD203B41FA5}">
                      <a16:colId xmlns:a16="http://schemas.microsoft.com/office/drawing/2014/main" val="3361755661"/>
                    </a:ext>
                  </a:extLst>
                </a:gridCol>
                <a:gridCol w="667774">
                  <a:extLst>
                    <a:ext uri="{9D8B030D-6E8A-4147-A177-3AD203B41FA5}">
                      <a16:colId xmlns:a16="http://schemas.microsoft.com/office/drawing/2014/main" val="427182963"/>
                    </a:ext>
                  </a:extLst>
                </a:gridCol>
              </a:tblGrid>
              <a:tr h="1758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Mieszkańcy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Pojemniki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758187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Miasto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Mieszkańcy - poprzednia stawka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Wzrost opłaty </a:t>
                      </a:r>
                      <a:b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(okres obowiązywania stawki)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Mieszkańcy - </a:t>
                      </a:r>
                      <a:b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obecna stawka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l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110/120 l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l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 l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 l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 l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 l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7000 l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920789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Racibórz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luty 2020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134,90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843,10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34580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Lipiec 2025 r.-projekt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1 380,00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598639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Rybnik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styczeń 2025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90939"/>
                  </a:ext>
                </a:extLst>
              </a:tr>
              <a:tr h="7033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Wodzisław Śląski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sierpień 2024 r.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19,17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l-26,36 zł, 120 l -28,76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57,52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263,63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599,16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1 677,66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953960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Żory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lipiec 2024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93895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Pszczyna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sierpień 2024 r.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912499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Katowice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wrzesień 2024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043682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Kornowac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32,50 zł/ 1 os., 29,50 zł/ od 2 os.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marzec 2025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892030"/>
                  </a:ext>
                </a:extLst>
              </a:tr>
              <a:tr h="105507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Krzanowice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36,00 zł/1 os., 35,50 zł/2 os., 34,50 zł/3 os.,33,50 zł/4 os., 32,50 zł/od 5 os.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styczeń 2025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44,00 zł/1 os., 43,50 zł/2 os., 42,50 zł/3 os.,41,50 zł/4 os., 40,50 zł/od 5 os.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867597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Kuźnia Raciborska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luty 2025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946310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Krzyżanowice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zł/ do 3 os., 28 zł/ 4-6 os., 27  zł/ od 7 os.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marzec 2025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38422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Nędza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marzec 2025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29007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Pietrowice Wielkie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luty 2023 r.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 zł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149197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10</a:t>
            </a:fld>
            <a:endParaRPr lang="pl-PL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479833" y="6119336"/>
            <a:ext cx="29333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Sporządził:</a:t>
            </a:r>
            <a:br>
              <a:rPr lang="pl-PL" sz="1050" dirty="0"/>
            </a:br>
            <a:r>
              <a:rPr lang="pl-PL" sz="1050" dirty="0"/>
              <a:t>Mariola Wierzbicka</a:t>
            </a:r>
          </a:p>
          <a:p>
            <a:r>
              <a:rPr lang="pl-PL" sz="1050" dirty="0"/>
              <a:t>Kierownik Referatu</a:t>
            </a:r>
          </a:p>
          <a:p>
            <a:r>
              <a:rPr lang="pl-PL" sz="1050" dirty="0"/>
              <a:t>ds. Gospodarki Odpadami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385965" y="6119336"/>
            <a:ext cx="315060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Zatwierdził:</a:t>
            </a:r>
            <a:br>
              <a:rPr lang="pl-PL" sz="1050" dirty="0"/>
            </a:br>
            <a:r>
              <a:rPr lang="pl-PL" sz="1050" dirty="0"/>
              <a:t>Małgorzata Rudnicka - Głowińska</a:t>
            </a:r>
            <a:br>
              <a:rPr lang="pl-PL" sz="1050" dirty="0"/>
            </a:br>
            <a:r>
              <a:rPr lang="pl-PL" sz="1050" dirty="0"/>
              <a:t>Zastępca Prezydenta  </a:t>
            </a:r>
          </a:p>
          <a:p>
            <a:br>
              <a:rPr lang="pl-PL" sz="1050" dirty="0"/>
            </a:br>
            <a:endParaRPr lang="pl-PL" sz="1050" dirty="0"/>
          </a:p>
        </p:txBody>
      </p:sp>
    </p:spTree>
    <p:extLst>
      <p:ext uri="{BB962C8B-B14F-4D97-AF65-F5344CB8AC3E}">
        <p14:creationId xmlns:p14="http://schemas.microsoft.com/office/powerpoint/2010/main" val="73263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767178" y="-193354"/>
            <a:ext cx="10986856" cy="1622658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Analiza wydatków i dochodów w latach  2019-2026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2</a:t>
            </a:fld>
            <a:endParaRPr lang="pl-PL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0708"/>
              </p:ext>
            </p:extLst>
          </p:nvPr>
        </p:nvGraphicFramePr>
        <p:xfrm>
          <a:off x="289708" y="1041150"/>
          <a:ext cx="11171978" cy="5251008"/>
        </p:xfrm>
        <a:graphic>
          <a:graphicData uri="http://schemas.openxmlformats.org/drawingml/2006/table">
            <a:tbl>
              <a:tblPr/>
              <a:tblGrid>
                <a:gridCol w="480612">
                  <a:extLst>
                    <a:ext uri="{9D8B030D-6E8A-4147-A177-3AD203B41FA5}">
                      <a16:colId xmlns:a16="http://schemas.microsoft.com/office/drawing/2014/main" val="1214546580"/>
                    </a:ext>
                  </a:extLst>
                </a:gridCol>
                <a:gridCol w="2918735">
                  <a:extLst>
                    <a:ext uri="{9D8B030D-6E8A-4147-A177-3AD203B41FA5}">
                      <a16:colId xmlns:a16="http://schemas.microsoft.com/office/drawing/2014/main" val="3977760907"/>
                    </a:ext>
                  </a:extLst>
                </a:gridCol>
                <a:gridCol w="902481">
                  <a:extLst>
                    <a:ext uri="{9D8B030D-6E8A-4147-A177-3AD203B41FA5}">
                      <a16:colId xmlns:a16="http://schemas.microsoft.com/office/drawing/2014/main" val="3563420431"/>
                    </a:ext>
                  </a:extLst>
                </a:gridCol>
                <a:gridCol w="981450">
                  <a:extLst>
                    <a:ext uri="{9D8B030D-6E8A-4147-A177-3AD203B41FA5}">
                      <a16:colId xmlns:a16="http://schemas.microsoft.com/office/drawing/2014/main" val="3383120420"/>
                    </a:ext>
                  </a:extLst>
                </a:gridCol>
                <a:gridCol w="981450">
                  <a:extLst>
                    <a:ext uri="{9D8B030D-6E8A-4147-A177-3AD203B41FA5}">
                      <a16:colId xmlns:a16="http://schemas.microsoft.com/office/drawing/2014/main" val="3787722098"/>
                    </a:ext>
                  </a:extLst>
                </a:gridCol>
                <a:gridCol w="981450">
                  <a:extLst>
                    <a:ext uri="{9D8B030D-6E8A-4147-A177-3AD203B41FA5}">
                      <a16:colId xmlns:a16="http://schemas.microsoft.com/office/drawing/2014/main" val="2458204533"/>
                    </a:ext>
                  </a:extLst>
                </a:gridCol>
                <a:gridCol w="981450">
                  <a:extLst>
                    <a:ext uri="{9D8B030D-6E8A-4147-A177-3AD203B41FA5}">
                      <a16:colId xmlns:a16="http://schemas.microsoft.com/office/drawing/2014/main" val="735221178"/>
                    </a:ext>
                  </a:extLst>
                </a:gridCol>
                <a:gridCol w="981450">
                  <a:extLst>
                    <a:ext uri="{9D8B030D-6E8A-4147-A177-3AD203B41FA5}">
                      <a16:colId xmlns:a16="http://schemas.microsoft.com/office/drawing/2014/main" val="1463210628"/>
                    </a:ext>
                  </a:extLst>
                </a:gridCol>
                <a:gridCol w="981450">
                  <a:extLst>
                    <a:ext uri="{9D8B030D-6E8A-4147-A177-3AD203B41FA5}">
                      <a16:colId xmlns:a16="http://schemas.microsoft.com/office/drawing/2014/main" val="2217267800"/>
                    </a:ext>
                  </a:extLst>
                </a:gridCol>
                <a:gridCol w="981450">
                  <a:extLst>
                    <a:ext uri="{9D8B030D-6E8A-4147-A177-3AD203B41FA5}">
                      <a16:colId xmlns:a16="http://schemas.microsoft.com/office/drawing/2014/main" val="2747819773"/>
                    </a:ext>
                  </a:extLst>
                </a:gridCol>
              </a:tblGrid>
              <a:tr h="176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WYDATKI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672651"/>
                  </a:ext>
                </a:extLst>
              </a:tr>
              <a:tr h="224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Lp.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2026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346835"/>
                  </a:ext>
                </a:extLst>
              </a:tr>
              <a:tr h="38585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Gospodarowanie odpadami komunalnymi,  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*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208 262,86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592 099,63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655 645,58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834 754,00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896 851,55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989641"/>
                  </a:ext>
                </a:extLst>
              </a:tr>
              <a:tr h="17063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tym PSZOK-rekompensata,odbiór gruzu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094144"/>
                  </a:ext>
                </a:extLst>
              </a:tr>
              <a:tr h="38585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Obsługa administracyjna systemu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454 041,63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516 190,98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569 789,18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677 753,35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776 319,62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861 328,09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1 068 340,00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1 175 174,00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849254"/>
                  </a:ext>
                </a:extLst>
              </a:tr>
              <a:tr h="17630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Tworzenie warunków 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38 225,24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76 750,95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694 052,43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151 087,30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115 699,86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100 000,00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105 300,00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703449"/>
                  </a:ext>
                </a:extLst>
              </a:tr>
              <a:tr h="2746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 selektywnej zbiórki odpadów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311682"/>
                  </a:ext>
                </a:extLst>
              </a:tr>
              <a:tr h="2596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Działania informacyjnie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9 613,28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10 000,00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23 795,52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32 408,83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58 735,92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70 811,03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50 000,00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52 650,00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610100"/>
                  </a:ext>
                </a:extLst>
              </a:tr>
              <a:tr h="17630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 edukacyjne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149094"/>
                  </a:ext>
                </a:extLst>
              </a:tr>
              <a:tr h="27467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Zagospodarowanie odpadów PUK Empol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5 713 608,38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6 053 773,99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6 624 116,84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7 839 815,63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7 318 203,48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8 124 568,18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9 000 000,00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9 660 600,00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58265"/>
                  </a:ext>
                </a:extLst>
              </a:tr>
              <a:tr h="17630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Sp. z o.o.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356863"/>
                  </a:ext>
                </a:extLst>
              </a:tr>
              <a:tr h="25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Odbiór odpadów 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2 532 553,78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4 515 199,42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5 188 536,80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5 084 988,81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5 250 042,86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5 085 224,02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5 778 116,00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5 882 738,40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984995"/>
                  </a:ext>
                </a:extLst>
              </a:tr>
              <a:tr h="2746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Kompostownia - rekompensata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369 129,75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369 975,60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386 606,34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422 101,03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1 008 046,00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1 249 940,37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1 974 500,00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2 674 500,00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85289"/>
                  </a:ext>
                </a:extLst>
              </a:tr>
              <a:tr h="25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Budowa PSZOK -II etap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49 531,00**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44 378,40**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213 433,37**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060864"/>
                  </a:ext>
                </a:extLst>
              </a:tr>
              <a:tr h="25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Odszkodowania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26  590,98**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sng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801069"/>
                  </a:ext>
                </a:extLst>
              </a:tr>
              <a:tr h="224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Nadwyżka za 2024 rok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sng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152 575,62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184921"/>
                  </a:ext>
                </a:extLst>
              </a:tr>
              <a:tr h="25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Łącznie  wydatki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9 117 172,06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11 514 670,99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12 923 498,38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15 163 320,02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15 146 071,85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16 163 217,13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18 958 285,62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20 447 813,95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329909"/>
                  </a:ext>
                </a:extLst>
              </a:tr>
              <a:tr h="25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Dochody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8 740 488,23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11 612 927,26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13 488 718,65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15 996 589,77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15 699 014,79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15 771 312,77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18 805 710,00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20 447 813,95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396484"/>
                  </a:ext>
                </a:extLst>
              </a:tr>
              <a:tr h="224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110" marR="6110" marT="6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Saldo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-376 683,83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147 798,27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619 123,02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987 206,83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544 479,98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-391 904,36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152 575,62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10" marR="6110" marT="6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856640"/>
                  </a:ext>
                </a:extLst>
              </a:tr>
              <a:tr h="274670">
                <a:tc>
                  <a:txBody>
                    <a:bodyPr/>
                    <a:lstStyle/>
                    <a:p>
                      <a:pPr algn="l" rtl="0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110" marR="6110" marT="6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rtl="0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*do 2022 r. EMPOL, Odbiór odpadów, Kompostownia było w jednym zadaniu 00-164/KM (Gospodarowanie odpadami komunalnymi)</a:t>
                      </a:r>
                    </a:p>
                  </a:txBody>
                  <a:tcPr marL="6110" marR="6110" marT="6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508642"/>
                  </a:ext>
                </a:extLst>
              </a:tr>
              <a:tr h="274670">
                <a:tc>
                  <a:txBody>
                    <a:bodyPr/>
                    <a:lstStyle/>
                    <a:p>
                      <a:pPr algn="l" rtl="0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110" marR="6110" marT="6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rtl="0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 wydatki nie wchodzą w system gospodarki odpadami (nie wpływają na opłaty), za wyjątkiem 2022 r., w którym 50 000 zł zostało pokryte w ramach systemu</a:t>
                      </a:r>
                    </a:p>
                  </a:txBody>
                  <a:tcPr marL="6110" marR="6110" marT="6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33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79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00217" y="-100320"/>
            <a:ext cx="10515600" cy="1325563"/>
          </a:xfrm>
        </p:spPr>
        <p:txBody>
          <a:bodyPr/>
          <a:lstStyle/>
          <a:p>
            <a:r>
              <a:rPr lang="pl-PL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Rozliczenie systemu w latach 2019-2025</a:t>
            </a:r>
            <a:b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l-PL" dirty="0"/>
          </a:p>
        </p:txBody>
      </p:sp>
      <p:graphicFrame>
        <p:nvGraphicFramePr>
          <p:cNvPr id="15" name="Symbol zastępczy zawartości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619494"/>
              </p:ext>
            </p:extLst>
          </p:nvPr>
        </p:nvGraphicFramePr>
        <p:xfrm>
          <a:off x="66149" y="435723"/>
          <a:ext cx="12128961" cy="6488792"/>
        </p:xfrm>
        <a:graphic>
          <a:graphicData uri="http://schemas.openxmlformats.org/drawingml/2006/table">
            <a:tbl>
              <a:tblPr/>
              <a:tblGrid>
                <a:gridCol w="212803">
                  <a:extLst>
                    <a:ext uri="{9D8B030D-6E8A-4147-A177-3AD203B41FA5}">
                      <a16:colId xmlns:a16="http://schemas.microsoft.com/office/drawing/2014/main" val="983487553"/>
                    </a:ext>
                  </a:extLst>
                </a:gridCol>
                <a:gridCol w="1176339">
                  <a:extLst>
                    <a:ext uri="{9D8B030D-6E8A-4147-A177-3AD203B41FA5}">
                      <a16:colId xmlns:a16="http://schemas.microsoft.com/office/drawing/2014/main" val="3222208368"/>
                    </a:ext>
                  </a:extLst>
                </a:gridCol>
                <a:gridCol w="1529707">
                  <a:extLst>
                    <a:ext uri="{9D8B030D-6E8A-4147-A177-3AD203B41FA5}">
                      <a16:colId xmlns:a16="http://schemas.microsoft.com/office/drawing/2014/main" val="1501545324"/>
                    </a:ext>
                  </a:extLst>
                </a:gridCol>
                <a:gridCol w="1431656">
                  <a:extLst>
                    <a:ext uri="{9D8B030D-6E8A-4147-A177-3AD203B41FA5}">
                      <a16:colId xmlns:a16="http://schemas.microsoft.com/office/drawing/2014/main" val="1356571137"/>
                    </a:ext>
                  </a:extLst>
                </a:gridCol>
                <a:gridCol w="2322365">
                  <a:extLst>
                    <a:ext uri="{9D8B030D-6E8A-4147-A177-3AD203B41FA5}">
                      <a16:colId xmlns:a16="http://schemas.microsoft.com/office/drawing/2014/main" val="3207183257"/>
                    </a:ext>
                  </a:extLst>
                </a:gridCol>
                <a:gridCol w="1712174">
                  <a:extLst>
                    <a:ext uri="{9D8B030D-6E8A-4147-A177-3AD203B41FA5}">
                      <a16:colId xmlns:a16="http://schemas.microsoft.com/office/drawing/2014/main" val="1639719193"/>
                    </a:ext>
                  </a:extLst>
                </a:gridCol>
                <a:gridCol w="1375205">
                  <a:extLst>
                    <a:ext uri="{9D8B030D-6E8A-4147-A177-3AD203B41FA5}">
                      <a16:colId xmlns:a16="http://schemas.microsoft.com/office/drawing/2014/main" val="2205800627"/>
                    </a:ext>
                  </a:extLst>
                </a:gridCol>
                <a:gridCol w="1001804">
                  <a:extLst>
                    <a:ext uri="{9D8B030D-6E8A-4147-A177-3AD203B41FA5}">
                      <a16:colId xmlns:a16="http://schemas.microsoft.com/office/drawing/2014/main" val="4148272333"/>
                    </a:ext>
                  </a:extLst>
                </a:gridCol>
                <a:gridCol w="1366908">
                  <a:extLst>
                    <a:ext uri="{9D8B030D-6E8A-4147-A177-3AD203B41FA5}">
                      <a16:colId xmlns:a16="http://schemas.microsoft.com/office/drawing/2014/main" val="1850053713"/>
                    </a:ext>
                  </a:extLst>
                </a:gridCol>
              </a:tblGrid>
              <a:tr h="1346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Lp.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48211"/>
                  </a:ext>
                </a:extLst>
              </a:tr>
              <a:tr h="6616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Gospodarowanie odpadami komunalnymi,  </a:t>
                      </a:r>
                      <a:br>
                        <a:rPr lang="pl-PL" sz="8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tym PSZOK-rekompensata, odbiór gruzu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208 262,86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592 099,63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655 645,58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834 754,00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0008"/>
                  </a:ext>
                </a:extLst>
              </a:tr>
              <a:tr h="2664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Obsługa administracyjna systemu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454 041,63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516 190,98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569 789,18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677 753,35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776 319,62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861 328,09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1 068 340,00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220550"/>
                  </a:ext>
                </a:extLst>
              </a:tr>
              <a:tr h="39814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Tworzenie warunków do selektywnej zbiórki odpadów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38 225,24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76 750,95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694 052,43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151 087,30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115 699,86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100 000,00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47819"/>
                  </a:ext>
                </a:extLst>
              </a:tr>
              <a:tr h="2664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Działania informacyjnie i edukacyjne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9 613,28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23 795,52**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32 408,83**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58 735,92**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70 811,03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50 000,00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072863"/>
                  </a:ext>
                </a:extLst>
              </a:tr>
              <a:tr h="39814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Zagospodarowanie odpadów PUK Empol Sp. z o.o.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5 713 608,38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6 053 773,99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6 624 116,84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7 839 815,63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7 318 203,48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8 124 568,18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9 000 000,00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6631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Odbiór odpadów 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2 532 553,78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4 515 199,42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5 188 536,80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5 084 988,81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5 250 042,86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5 085 224,02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5 778 116,00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149843"/>
                  </a:ext>
                </a:extLst>
              </a:tr>
              <a:tr h="2664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Kompostownia - rekompensata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369 129,75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369 975,60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386 606,34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422 101,03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1 008 046,00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1 249 940,37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1 974 500,00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11132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Budowa PSZOK -II etap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49 531***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44 378,40 ***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213 433,37 ***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150218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Odszkodowania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26 590,98***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037448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Nadwyżka za 2024 rok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152 575,62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463518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Poniesione wydatki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9 117 172,06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11 465 128,99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12 869 595,63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15 009 382,94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15 154 534,81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16 163 217,13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18 958 285,62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816799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Dochody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8 740 488,23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11 612 927,26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13 488 718,65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15 996 589,77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15 699 014,79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15 771 312,77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18 805 710,00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265149"/>
                  </a:ext>
                </a:extLst>
              </a:tr>
              <a:tr h="1125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-376 683,83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147 798,27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619 123,02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987 206,83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544 479,98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-391 904,36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152 575,62*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739305"/>
                  </a:ext>
                </a:extLst>
              </a:tr>
              <a:tr h="34738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3" marR="3073" marT="30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Wzrost % wydatków</a:t>
                      </a:r>
                      <a:b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 porównaniu z rokiem poprzednim 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25,75%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12,24%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16,63%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0,97%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6,66%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17,29%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830795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l" fontAlgn="ctr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*do 2022 r. EMPOL, Odbiór odpadów, Kompostownia było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jednym zadaniu 00-164/KM (Gospodarowanie odpadami komunalnymi)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niedobór powstały za rok 2019 został pokryty z budżetu Miasta,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podwyżka stawki opłaty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 mieszkańca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 13,50 zł na 21,00 zł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wzrost stawki opłaty o 7,50 zł na mieszkańca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Podwyżka wyniosła </a:t>
                      </a:r>
                      <a:r>
                        <a:rPr lang="pl-PL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55,5 %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*do 2022 r.</a:t>
                      </a:r>
                      <a:r>
                        <a:rPr lang="pl-PL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EMPOL, Odbiór odpadów, Kompostownia było w jednym zadaniu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00-164/KM(Gospodarowanie odpadami komunalnymi)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***Budowa PSZOK - II etap </a:t>
                      </a: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wydatki</a:t>
                      </a:r>
                      <a:r>
                        <a:rPr lang="pl-PL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nie wchodzą </a:t>
                      </a:r>
                      <a:br>
                        <a:rPr lang="pl-PL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system gospodarki odpadami (nie wpływają na opłaty), </a:t>
                      </a: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nadwyżka w wysokości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147 798,27zł z roku 2020, została w systemie na pokrycie wydatków 2021 r. i nie mogła zostać przeznaczona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 inne cele.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*do 2022 r. EMPOL, Odbiór odpadów, Kompostownia było w jednym zadaniu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00-164/KM (Gospodarowanie odpadami komunalnymi)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**wydatki na zad. działania informacyjnie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edukacyjne</a:t>
                      </a:r>
                      <a:r>
                        <a:rPr lang="pl-PL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zawierają </a:t>
                      </a: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kwotę przeznaczoną</a:t>
                      </a:r>
                      <a:r>
                        <a:rPr lang="pl-PL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 </a:t>
                      </a: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nagrody w konkursach,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 budowa PSZOK - II etap oraz odszkodowania, </a:t>
                      </a: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wydatki</a:t>
                      </a:r>
                      <a:r>
                        <a:rPr lang="pl-PL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nie wchodzą w system gospodarki odpadami (nie wpływają na opłaty),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nadwyżka w wysokości 619 123,02 zł  została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 systemie na pokrycie wydatków 2022 r. i nie mogła zostać przeznaczona na inne cele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**wydatki na zad. działania informacyjnie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edukacyjne</a:t>
                      </a:r>
                      <a:r>
                        <a:rPr lang="pl-PL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zawierają </a:t>
                      </a: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kwotę przeznaczoną</a:t>
                      </a:r>
                      <a:r>
                        <a:rPr lang="pl-PL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 </a:t>
                      </a: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nagrody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konkursach,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 budowa PSZOK II etap została pokryta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wysokości 50 000 zł z budżetu systemu gospodarki odpadami,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nadwyżka w wysokości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987 206,83 zł  została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systemie na pokrycie wydatków 2023 r. i nie mogła zostać przeznaczona na inne cele.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**wydatki na zad. działania informacyjnie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edukacyjne</a:t>
                      </a:r>
                      <a:r>
                        <a:rPr lang="pl-PL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zawierają </a:t>
                      </a: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kwotę przeznaczoną</a:t>
                      </a:r>
                      <a:r>
                        <a:rPr lang="pl-PL" sz="8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 </a:t>
                      </a: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nagrody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konkursach,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nadwyżka w wysokości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544 479,98 zł  została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systemie na pokrycie wydatków 2024 roku i nie mogła zostać przeznaczona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 inne cele.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wydatki pokryto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 nadwyżki z 2024 r.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 wysokości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544 479,98  zł,</a:t>
                      </a: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*różnica w wysokości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152 575,65 zł to kwota nadwyżki za 2024 rok.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a)podwyżka stawki opłaty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 mieszkańca z 21 zł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 27 zł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(od 1 lipca 2025 roku)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b)wzrost stawki opłaty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6 zł na mieszkańca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podwyżka stawki opłaty na mieszkańca 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wynosi 28,57 %.</a:t>
                      </a: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pl-PL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43691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l" fontAlgn="ctr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03224"/>
                  </a:ext>
                </a:extLst>
              </a:tr>
              <a:tr h="134682">
                <a:tc>
                  <a:txBody>
                    <a:bodyPr/>
                    <a:lstStyle/>
                    <a:p>
                      <a:pPr algn="l" fontAlgn="ctr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438116"/>
                  </a:ext>
                </a:extLst>
              </a:tr>
              <a:tr h="2138273">
                <a:tc>
                  <a:txBody>
                    <a:bodyPr/>
                    <a:lstStyle/>
                    <a:p>
                      <a:pPr algn="l" fontAlgn="ctr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87732"/>
                  </a:ext>
                </a:extLst>
              </a:tr>
              <a:tr h="61498"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3" marR="3073" marT="3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21563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287669" y="6365126"/>
            <a:ext cx="2743200" cy="365125"/>
          </a:xfrm>
        </p:spPr>
        <p:txBody>
          <a:bodyPr/>
          <a:lstStyle/>
          <a:p>
            <a:fld id="{3412BDB0-F516-4241-B0CC-ED0DF7A9BAEE}" type="slidenum">
              <a:rPr lang="pl-PL" b="1" smtClean="0"/>
              <a:t>3</a:t>
            </a:fld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1221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334554"/>
              </p:ext>
            </p:extLst>
          </p:nvPr>
        </p:nvGraphicFramePr>
        <p:xfrm>
          <a:off x="183797" y="452671"/>
          <a:ext cx="10915754" cy="6582139"/>
        </p:xfrm>
        <a:graphic>
          <a:graphicData uri="http://schemas.openxmlformats.org/drawingml/2006/table">
            <a:tbl>
              <a:tblPr/>
              <a:tblGrid>
                <a:gridCol w="463064">
                  <a:extLst>
                    <a:ext uri="{9D8B030D-6E8A-4147-A177-3AD203B41FA5}">
                      <a16:colId xmlns:a16="http://schemas.microsoft.com/office/drawing/2014/main" val="2849956295"/>
                    </a:ext>
                  </a:extLst>
                </a:gridCol>
                <a:gridCol w="703038">
                  <a:extLst>
                    <a:ext uri="{9D8B030D-6E8A-4147-A177-3AD203B41FA5}">
                      <a16:colId xmlns:a16="http://schemas.microsoft.com/office/drawing/2014/main" val="1309786510"/>
                    </a:ext>
                  </a:extLst>
                </a:gridCol>
                <a:gridCol w="2261050">
                  <a:extLst>
                    <a:ext uri="{9D8B030D-6E8A-4147-A177-3AD203B41FA5}">
                      <a16:colId xmlns:a16="http://schemas.microsoft.com/office/drawing/2014/main" val="102364817"/>
                    </a:ext>
                  </a:extLst>
                </a:gridCol>
                <a:gridCol w="2684319">
                  <a:extLst>
                    <a:ext uri="{9D8B030D-6E8A-4147-A177-3AD203B41FA5}">
                      <a16:colId xmlns:a16="http://schemas.microsoft.com/office/drawing/2014/main" val="3377514934"/>
                    </a:ext>
                  </a:extLst>
                </a:gridCol>
                <a:gridCol w="2353905">
                  <a:extLst>
                    <a:ext uri="{9D8B030D-6E8A-4147-A177-3AD203B41FA5}">
                      <a16:colId xmlns:a16="http://schemas.microsoft.com/office/drawing/2014/main" val="3567541191"/>
                    </a:ext>
                  </a:extLst>
                </a:gridCol>
                <a:gridCol w="2450378">
                  <a:extLst>
                    <a:ext uri="{9D8B030D-6E8A-4147-A177-3AD203B41FA5}">
                      <a16:colId xmlns:a16="http://schemas.microsoft.com/office/drawing/2014/main" val="3178918748"/>
                    </a:ext>
                  </a:extLst>
                </a:gridCol>
              </a:tblGrid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249728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Lp.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2025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12396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Gospodarowanie odpadami komunalnymi,  </a:t>
                      </a:r>
                      <a:br>
                        <a:rPr lang="pl-PL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tym PSZOK-</a:t>
                      </a:r>
                      <a:r>
                        <a:rPr lang="pl-PL" sz="105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rekompensata,odbiór</a:t>
                      </a:r>
                      <a:r>
                        <a:rPr lang="pl-PL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gruzu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834 754,00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539370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Obsługa administracyjna systemu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454 041,63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516 190,98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1 068 340,00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836054"/>
                  </a:ext>
                </a:extLst>
              </a:tr>
              <a:tr h="294174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Tworzenie warunków do selektywnej zbiórki odpadów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38 225,24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100 000,00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500360"/>
                  </a:ext>
                </a:extLst>
              </a:tr>
              <a:tr h="267308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Działania informacyjnie i edukacyjne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9 613,28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10 000,00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50 000,00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880740"/>
                  </a:ext>
                </a:extLst>
              </a:tr>
              <a:tr h="294174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Zagospodarowanie odpadów PUK Empol Sp. z o.o.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5 713 608,38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6 053 773,99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9 000 000,00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967120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Odbiór odpadów 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2 532 553,78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4 515 199,42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5 778 116,00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43977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Kompostownia - rekompensata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369 129,75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369 975,60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1 974 500,00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60411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Budowa PSZOK -II etap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49 531,00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269097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Odszkodowania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764051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Nadwyżka za 2024 rok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152 575,62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78117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Łącznie  wydatki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9 117 172,06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11 465 128,99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18 958 285,62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320277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Dochody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8 740 488,23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11 612 927,26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18 805 710,00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936646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Saldo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-376 683,83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147 798,27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152 575,62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855365"/>
                  </a:ext>
                </a:extLst>
              </a:tr>
              <a:tr h="598768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*do 2022 r. EMPOL, Odbiór odpadów, Kompostownia było w jednym zadaniu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00-164/KM (Gospodarowanie odpadami komunalnymi)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a) niedobór powstały za rok 2019 został pokryty 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 budżetu Miasta,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b) podwyżka stawki opłaty na mieszkańca 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 13,50 zł na 21,00 zł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c) wzrost stawki opłaty o 7,50 zł na mieszkańca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Podwyżka wyniosła 55,5 %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*do 2022 r.</a:t>
                      </a:r>
                      <a:r>
                        <a:rPr lang="pl-PL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EMPOL, Odbiór odpadów, Kompostownia było w jednym zadaniu 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00-164/KM(Gospodarowanie odpadami komunalnymi)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a) nadwyżka w wysokości 147 798,27zł 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 roku 2020, została w systemie na pokrycie wydatków 2021 roku i nie mogła zostać przeznaczona na inne cele. 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*różnica w wysokości 152 575,65 zł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kwota nadwyżki za 2024 rok,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a)podwyżka stawki opłaty od mieszkańca 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 21 zł na 27 zł (od 1 lipca 2025 roku),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b)wzrost stawki opłaty o 6 zł na mieszkańca,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c) podwyżka stawki opłaty na mieszkańca wynosi 28,57 %.</a:t>
                      </a: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b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974037"/>
                  </a:ext>
                </a:extLst>
              </a:tr>
              <a:tr h="320769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657728"/>
                  </a:ext>
                </a:extLst>
              </a:tr>
              <a:tr h="320769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333407"/>
                  </a:ext>
                </a:extLst>
              </a:tr>
              <a:tr h="360763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472409"/>
                  </a:ext>
                </a:extLst>
              </a:tr>
              <a:tr h="192229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578278"/>
                  </a:ext>
                </a:extLst>
              </a:tr>
              <a:tr h="374230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Lp.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05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Wzrost wydatków (%)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Stawka wynikająca </a:t>
                      </a:r>
                      <a:br>
                        <a:rPr lang="pl-PL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ze wzrostu wydatków 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052093"/>
                  </a:ext>
                </a:extLst>
              </a:tr>
              <a:tr h="275228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Wzrost pomiędzy rokiem  2019 a 2025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107,94%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43,66 zł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199435"/>
                  </a:ext>
                </a:extLst>
              </a:tr>
              <a:tr h="239584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Wzrost  pomiędzy rokiem 2020 a 2025 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65,36%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34,72 zł</a:t>
                      </a:r>
                    </a:p>
                  </a:txBody>
                  <a:tcPr marL="4334" marR="4334" marT="4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402765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895040"/>
                  </a:ext>
                </a:extLst>
              </a:tr>
              <a:tr h="15505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34" marR="4334" marT="4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524361"/>
                  </a:ext>
                </a:extLst>
              </a:tr>
            </a:tbl>
          </a:graphicData>
        </a:graphic>
      </p:graphicFrame>
      <p:sp>
        <p:nvSpPr>
          <p:cNvPr id="4" name="Tytuł 1"/>
          <p:cNvSpPr txBox="1">
            <a:spLocks/>
          </p:cNvSpPr>
          <p:nvPr/>
        </p:nvSpPr>
        <p:spPr>
          <a:xfrm>
            <a:off x="68088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Rozliczenie systemu lata 2019,2020,2025</a:t>
            </a:r>
            <a:b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4</a:t>
            </a:fld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6776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1986" y="70742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i="1" dirty="0"/>
              <a:t>Wydatki na Umowy (92% budżetu Referatu Gospodarki Odpadami)   </a:t>
            </a:r>
            <a:br>
              <a:rPr lang="pl-PL" b="1" i="1" dirty="0"/>
            </a:br>
            <a:r>
              <a:rPr lang="pl-PL" b="1" i="1" dirty="0"/>
              <a:t>+ obsługa administracyjna systemu</a:t>
            </a:r>
            <a:br>
              <a:rPr lang="pl-PL" b="1" i="1" dirty="0"/>
            </a:br>
            <a:endParaRPr lang="pl-PL" dirty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10682"/>
              </p:ext>
            </p:extLst>
          </p:nvPr>
        </p:nvGraphicFramePr>
        <p:xfrm>
          <a:off x="344032" y="2083259"/>
          <a:ext cx="10973554" cy="4227962"/>
        </p:xfrm>
        <a:graphic>
          <a:graphicData uri="http://schemas.openxmlformats.org/drawingml/2006/table">
            <a:tbl>
              <a:tblPr/>
              <a:tblGrid>
                <a:gridCol w="708686">
                  <a:extLst>
                    <a:ext uri="{9D8B030D-6E8A-4147-A177-3AD203B41FA5}">
                      <a16:colId xmlns:a16="http://schemas.microsoft.com/office/drawing/2014/main" val="2559711928"/>
                    </a:ext>
                  </a:extLst>
                </a:gridCol>
                <a:gridCol w="1653601">
                  <a:extLst>
                    <a:ext uri="{9D8B030D-6E8A-4147-A177-3AD203B41FA5}">
                      <a16:colId xmlns:a16="http://schemas.microsoft.com/office/drawing/2014/main" val="977177957"/>
                    </a:ext>
                  </a:extLst>
                </a:gridCol>
                <a:gridCol w="1727421">
                  <a:extLst>
                    <a:ext uri="{9D8B030D-6E8A-4147-A177-3AD203B41FA5}">
                      <a16:colId xmlns:a16="http://schemas.microsoft.com/office/drawing/2014/main" val="1473209890"/>
                    </a:ext>
                  </a:extLst>
                </a:gridCol>
                <a:gridCol w="1451012">
                  <a:extLst>
                    <a:ext uri="{9D8B030D-6E8A-4147-A177-3AD203B41FA5}">
                      <a16:colId xmlns:a16="http://schemas.microsoft.com/office/drawing/2014/main" val="1262519287"/>
                    </a:ext>
                  </a:extLst>
                </a:gridCol>
                <a:gridCol w="1608886">
                  <a:extLst>
                    <a:ext uri="{9D8B030D-6E8A-4147-A177-3AD203B41FA5}">
                      <a16:colId xmlns:a16="http://schemas.microsoft.com/office/drawing/2014/main" val="630413052"/>
                    </a:ext>
                  </a:extLst>
                </a:gridCol>
                <a:gridCol w="2037470">
                  <a:extLst>
                    <a:ext uri="{9D8B030D-6E8A-4147-A177-3AD203B41FA5}">
                      <a16:colId xmlns:a16="http://schemas.microsoft.com/office/drawing/2014/main" val="1280909978"/>
                    </a:ext>
                  </a:extLst>
                </a:gridCol>
                <a:gridCol w="1786478">
                  <a:extLst>
                    <a:ext uri="{9D8B030D-6E8A-4147-A177-3AD203B41FA5}">
                      <a16:colId xmlns:a16="http://schemas.microsoft.com/office/drawing/2014/main" val="3673436051"/>
                    </a:ext>
                  </a:extLst>
                </a:gridCol>
              </a:tblGrid>
              <a:tr h="84559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 zadania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Zawarte umowy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Niedobór rekompensaty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Różnica pomiędzy 2024 a 2025 rokiem (wzrost)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671351"/>
                  </a:ext>
                </a:extLst>
              </a:tr>
              <a:tr h="42279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00-164/KM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PSZOK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567 535,82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651 464,67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438 593,40 + 212 871,27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83 928,85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257067"/>
                  </a:ext>
                </a:extLst>
              </a:tr>
              <a:tr h="42279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00-268/KM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Odbiór PK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5 085 224,02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5 778 116,00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692 891,98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143773"/>
                  </a:ext>
                </a:extLst>
              </a:tr>
              <a:tr h="42279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00-267/KM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8 124 568,18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9 000 000,00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875 431,82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123372"/>
                  </a:ext>
                </a:extLst>
              </a:tr>
              <a:tr h="42279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00-269/KM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Kompostownia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1 249 940,37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1 974 500,00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1 271 461,00 + 706 000,00*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724 559,63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796754"/>
                  </a:ext>
                </a:extLst>
              </a:tr>
              <a:tr h="42279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00-172/KM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Obsługa adm.syst.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861 328,09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1 068 340,00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207 011,91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757000"/>
                  </a:ext>
                </a:extLst>
              </a:tr>
              <a:tr h="42279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Razem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15 890 620,48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18 474 445,67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327742"/>
                  </a:ext>
                </a:extLst>
              </a:tr>
              <a:tr h="42279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 różnicy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2 583 825,19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219013"/>
                  </a:ext>
                </a:extLst>
              </a:tr>
              <a:tr h="42279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plan rekompensaty na 2025 rok + niedobór rekompensaty na 2025 rok Raciborskie Centrum Recyklingu R3 Racibórz Sp. z o.o.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371528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5</a:t>
            </a:fld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27224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i="1" dirty="0">
                <a:latin typeface="+mn-lt"/>
              </a:rPr>
              <a:t>Bilans systemu gospodarki odpadami w latach 2025-2026</a:t>
            </a: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468816"/>
              </p:ext>
            </p:extLst>
          </p:nvPr>
        </p:nvGraphicFramePr>
        <p:xfrm>
          <a:off x="838201" y="1438181"/>
          <a:ext cx="9957045" cy="4622098"/>
        </p:xfrm>
        <a:graphic>
          <a:graphicData uri="http://schemas.openxmlformats.org/drawingml/2006/table">
            <a:tbl>
              <a:tblPr/>
              <a:tblGrid>
                <a:gridCol w="4550843">
                  <a:extLst>
                    <a:ext uri="{9D8B030D-6E8A-4147-A177-3AD203B41FA5}">
                      <a16:colId xmlns:a16="http://schemas.microsoft.com/office/drawing/2014/main" val="2548486387"/>
                    </a:ext>
                  </a:extLst>
                </a:gridCol>
                <a:gridCol w="2703101">
                  <a:extLst>
                    <a:ext uri="{9D8B030D-6E8A-4147-A177-3AD203B41FA5}">
                      <a16:colId xmlns:a16="http://schemas.microsoft.com/office/drawing/2014/main" val="2668912083"/>
                    </a:ext>
                  </a:extLst>
                </a:gridCol>
                <a:gridCol w="2703101">
                  <a:extLst>
                    <a:ext uri="{9D8B030D-6E8A-4147-A177-3AD203B41FA5}">
                      <a16:colId xmlns:a16="http://schemas.microsoft.com/office/drawing/2014/main" val="612603639"/>
                    </a:ext>
                  </a:extLst>
                </a:gridCol>
              </a:tblGrid>
              <a:tr h="50831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Wydatki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170508"/>
                  </a:ext>
                </a:extLst>
              </a:tr>
              <a:tr h="3053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879987"/>
                  </a:ext>
                </a:extLst>
              </a:tr>
              <a:tr h="88339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Planowane wydatki uwzględniając 10% wzrost wynagrodzenia oraz inflację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18 958 285,62 zł 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20 447 813,95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5793"/>
                  </a:ext>
                </a:extLst>
              </a:tr>
              <a:tr h="56929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*razem z nadwyżką za 2024 r.</a:t>
                      </a:r>
                    </a:p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532155"/>
                  </a:ext>
                </a:extLst>
              </a:tr>
              <a:tr h="305371"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778310"/>
                  </a:ext>
                </a:extLst>
              </a:tr>
              <a:tr h="305371"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09426"/>
                  </a:ext>
                </a:extLst>
              </a:tr>
              <a:tr h="305371"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817030"/>
                  </a:ext>
                </a:extLst>
              </a:tr>
              <a:tr h="52349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Dochody i przychody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735075"/>
                  </a:ext>
                </a:extLst>
              </a:tr>
              <a:tr h="3053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803513"/>
                  </a:ext>
                </a:extLst>
              </a:tr>
              <a:tr h="3053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Dochód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18 805 710,00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20 447 813,95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64167"/>
                  </a:ext>
                </a:extLst>
              </a:tr>
              <a:tr h="3053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Przychód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152 575,62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24695"/>
                  </a:ext>
                </a:extLst>
              </a:tr>
            </a:tbl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6</a:t>
            </a:fld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29030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i="1" dirty="0">
                <a:latin typeface="+mn-lt"/>
              </a:rPr>
              <a:t>Mieszkańcy- Dochody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7</a:t>
            </a:fld>
            <a:endParaRPr lang="pl-PL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805514"/>
              </p:ext>
            </p:extLst>
          </p:nvPr>
        </p:nvGraphicFramePr>
        <p:xfrm>
          <a:off x="434566" y="2179576"/>
          <a:ext cx="11126708" cy="2662673"/>
        </p:xfrm>
        <a:graphic>
          <a:graphicData uri="http://schemas.openxmlformats.org/drawingml/2006/table">
            <a:tbl>
              <a:tblPr/>
              <a:tblGrid>
                <a:gridCol w="753795">
                  <a:extLst>
                    <a:ext uri="{9D8B030D-6E8A-4147-A177-3AD203B41FA5}">
                      <a16:colId xmlns:a16="http://schemas.microsoft.com/office/drawing/2014/main" val="207710723"/>
                    </a:ext>
                  </a:extLst>
                </a:gridCol>
                <a:gridCol w="814706">
                  <a:extLst>
                    <a:ext uri="{9D8B030D-6E8A-4147-A177-3AD203B41FA5}">
                      <a16:colId xmlns:a16="http://schemas.microsoft.com/office/drawing/2014/main" val="2176059599"/>
                    </a:ext>
                  </a:extLst>
                </a:gridCol>
                <a:gridCol w="814706">
                  <a:extLst>
                    <a:ext uri="{9D8B030D-6E8A-4147-A177-3AD203B41FA5}">
                      <a16:colId xmlns:a16="http://schemas.microsoft.com/office/drawing/2014/main" val="1503611951"/>
                    </a:ext>
                  </a:extLst>
                </a:gridCol>
                <a:gridCol w="715724">
                  <a:extLst>
                    <a:ext uri="{9D8B030D-6E8A-4147-A177-3AD203B41FA5}">
                      <a16:colId xmlns:a16="http://schemas.microsoft.com/office/drawing/2014/main" val="1099358621"/>
                    </a:ext>
                  </a:extLst>
                </a:gridCol>
                <a:gridCol w="1532967">
                  <a:extLst>
                    <a:ext uri="{9D8B030D-6E8A-4147-A177-3AD203B41FA5}">
                      <a16:colId xmlns:a16="http://schemas.microsoft.com/office/drawing/2014/main" val="169448591"/>
                    </a:ext>
                  </a:extLst>
                </a:gridCol>
                <a:gridCol w="1532967">
                  <a:extLst>
                    <a:ext uri="{9D8B030D-6E8A-4147-A177-3AD203B41FA5}">
                      <a16:colId xmlns:a16="http://schemas.microsoft.com/office/drawing/2014/main" val="2500926387"/>
                    </a:ext>
                  </a:extLst>
                </a:gridCol>
                <a:gridCol w="1652255">
                  <a:extLst>
                    <a:ext uri="{9D8B030D-6E8A-4147-A177-3AD203B41FA5}">
                      <a16:colId xmlns:a16="http://schemas.microsoft.com/office/drawing/2014/main" val="947849402"/>
                    </a:ext>
                  </a:extLst>
                </a:gridCol>
                <a:gridCol w="1654794">
                  <a:extLst>
                    <a:ext uri="{9D8B030D-6E8A-4147-A177-3AD203B41FA5}">
                      <a16:colId xmlns:a16="http://schemas.microsoft.com/office/drawing/2014/main" val="4260875740"/>
                    </a:ext>
                  </a:extLst>
                </a:gridCol>
                <a:gridCol w="1654794">
                  <a:extLst>
                    <a:ext uri="{9D8B030D-6E8A-4147-A177-3AD203B41FA5}">
                      <a16:colId xmlns:a16="http://schemas.microsoft.com/office/drawing/2014/main" val="2019983835"/>
                    </a:ext>
                  </a:extLst>
                </a:gridCol>
              </a:tblGrid>
              <a:tr h="35671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71168"/>
                  </a:ext>
                </a:extLst>
              </a:tr>
              <a:tr h="913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 na </a:t>
                      </a:r>
                      <a:b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miesięcy wg </a:t>
                      </a:r>
                      <a:b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obecnej stawki</a:t>
                      </a:r>
                      <a:b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(od stycznia do czerwca)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 na</a:t>
                      </a:r>
                      <a:b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 miesięcy </a:t>
                      </a:r>
                      <a:b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wg nowej stawki</a:t>
                      </a:r>
                      <a:b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(lipiec-grudzień 2025)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 po podwyżce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 wg ściągalności 96%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Planowany wpływ</a:t>
                      </a:r>
                      <a:b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roku 2026 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313584"/>
                  </a:ext>
                </a:extLst>
              </a:tr>
              <a:tr h="35671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tabela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547332"/>
                  </a:ext>
                </a:extLst>
              </a:tr>
              <a:tr h="67945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Obecna stawka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Nowa stawka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Liczba osób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tab1 X 6 mies X tab 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tab 2 X 6 mies </a:t>
                      </a:r>
                      <a:br>
                        <a:rPr lang="fi-FI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i-FI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tab 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tab.4 + tab 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tab 6 X 96%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96" marR="7196" marT="71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011892"/>
                  </a:ext>
                </a:extLst>
              </a:tr>
              <a:tr h="35671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Mieszkańcy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21,00 zł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27,00 zł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43 209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5 444 334,00 zł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6 999 858,00 zł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12 444 192,00 zł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11 946 424,32 zł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12 879 738,72 zł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6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726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i="1" dirty="0">
                <a:latin typeface="+mn-lt"/>
              </a:rPr>
              <a:t>Firmy - Dochody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593422"/>
              </p:ext>
            </p:extLst>
          </p:nvPr>
        </p:nvGraphicFramePr>
        <p:xfrm>
          <a:off x="838201" y="1757780"/>
          <a:ext cx="10515601" cy="4332301"/>
        </p:xfrm>
        <a:graphic>
          <a:graphicData uri="http://schemas.openxmlformats.org/drawingml/2006/table">
            <a:tbl>
              <a:tblPr/>
              <a:tblGrid>
                <a:gridCol w="2478711">
                  <a:extLst>
                    <a:ext uri="{9D8B030D-6E8A-4147-A177-3AD203B41FA5}">
                      <a16:colId xmlns:a16="http://schemas.microsoft.com/office/drawing/2014/main" val="1881391886"/>
                    </a:ext>
                  </a:extLst>
                </a:gridCol>
                <a:gridCol w="1556929">
                  <a:extLst>
                    <a:ext uri="{9D8B030D-6E8A-4147-A177-3AD203B41FA5}">
                      <a16:colId xmlns:a16="http://schemas.microsoft.com/office/drawing/2014/main" val="1758846813"/>
                    </a:ext>
                  </a:extLst>
                </a:gridCol>
                <a:gridCol w="1518081">
                  <a:extLst>
                    <a:ext uri="{9D8B030D-6E8A-4147-A177-3AD203B41FA5}">
                      <a16:colId xmlns:a16="http://schemas.microsoft.com/office/drawing/2014/main" val="3881245416"/>
                    </a:ext>
                  </a:extLst>
                </a:gridCol>
                <a:gridCol w="1656933">
                  <a:extLst>
                    <a:ext uri="{9D8B030D-6E8A-4147-A177-3AD203B41FA5}">
                      <a16:colId xmlns:a16="http://schemas.microsoft.com/office/drawing/2014/main" val="3719928247"/>
                    </a:ext>
                  </a:extLst>
                </a:gridCol>
                <a:gridCol w="1565662">
                  <a:extLst>
                    <a:ext uri="{9D8B030D-6E8A-4147-A177-3AD203B41FA5}">
                      <a16:colId xmlns:a16="http://schemas.microsoft.com/office/drawing/2014/main" val="4177600801"/>
                    </a:ext>
                  </a:extLst>
                </a:gridCol>
                <a:gridCol w="1739285">
                  <a:extLst>
                    <a:ext uri="{9D8B030D-6E8A-4147-A177-3AD203B41FA5}">
                      <a16:colId xmlns:a16="http://schemas.microsoft.com/office/drawing/2014/main" val="4214480936"/>
                    </a:ext>
                  </a:extLst>
                </a:gridCol>
              </a:tblGrid>
              <a:tr h="117742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Pojemność [l]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Ilość zadeklarowanych pojemników 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Obecna stawka opłat 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(z 2024 roku)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Stawka opłat </a:t>
                      </a:r>
                      <a:b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od lipca 2025</a:t>
                      </a:r>
                      <a:b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za pojemnik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Planowany wpływ 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2025 roku (96%)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Planowany wpływ</a:t>
                      </a:r>
                      <a:b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 2026 roku</a:t>
                      </a:r>
                      <a:b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892375"/>
                  </a:ext>
                </a:extLst>
              </a:tr>
              <a:tr h="3943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668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13,70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5 913 456,69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6 440 184,00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564865"/>
                  </a:ext>
                </a:extLst>
              </a:tr>
              <a:tr h="3943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110/120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1432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22,10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631558"/>
                  </a:ext>
                </a:extLst>
              </a:tr>
              <a:tr h="3943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1182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38,90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878093"/>
                  </a:ext>
                </a:extLst>
              </a:tr>
              <a:tr h="3943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61,10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91521"/>
                  </a:ext>
                </a:extLst>
              </a:tr>
              <a:tr h="3943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89,90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07161"/>
                  </a:ext>
                </a:extLst>
              </a:tr>
              <a:tr h="3943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1929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134,90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083797"/>
                  </a:ext>
                </a:extLst>
              </a:tr>
              <a:tr h="3943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2500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480,00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1720"/>
                  </a:ext>
                </a:extLst>
              </a:tr>
              <a:tr h="3943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7000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843,10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1 380,00 zł</a:t>
                      </a:r>
                    </a:p>
                  </a:txBody>
                  <a:tcPr marL="4634" marR="4634" marT="4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415928"/>
                  </a:ext>
                </a:extLst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8</a:t>
            </a:fld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627453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i="1" dirty="0">
                <a:latin typeface="+mn-lt"/>
              </a:rPr>
              <a:t>Nieruchomości mieszane - część niezamieszkała - Dochody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BDB0-F516-4241-B0CC-ED0DF7A9BAEE}" type="slidenum">
              <a:rPr lang="pl-PL" b="1" smtClean="0"/>
              <a:t>9</a:t>
            </a:fld>
            <a:endParaRPr lang="pl-PL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1219"/>
              </p:ext>
            </p:extLst>
          </p:nvPr>
        </p:nvGraphicFramePr>
        <p:xfrm>
          <a:off x="448901" y="1378065"/>
          <a:ext cx="11266282" cy="4886527"/>
        </p:xfrm>
        <a:graphic>
          <a:graphicData uri="http://schemas.openxmlformats.org/drawingml/2006/table">
            <a:tbl>
              <a:tblPr/>
              <a:tblGrid>
                <a:gridCol w="2273403">
                  <a:extLst>
                    <a:ext uri="{9D8B030D-6E8A-4147-A177-3AD203B41FA5}">
                      <a16:colId xmlns:a16="http://schemas.microsoft.com/office/drawing/2014/main" val="2970253222"/>
                    </a:ext>
                  </a:extLst>
                </a:gridCol>
                <a:gridCol w="1291238">
                  <a:extLst>
                    <a:ext uri="{9D8B030D-6E8A-4147-A177-3AD203B41FA5}">
                      <a16:colId xmlns:a16="http://schemas.microsoft.com/office/drawing/2014/main" val="3507582361"/>
                    </a:ext>
                  </a:extLst>
                </a:gridCol>
                <a:gridCol w="1465235">
                  <a:extLst>
                    <a:ext uri="{9D8B030D-6E8A-4147-A177-3AD203B41FA5}">
                      <a16:colId xmlns:a16="http://schemas.microsoft.com/office/drawing/2014/main" val="1684526371"/>
                    </a:ext>
                  </a:extLst>
                </a:gridCol>
                <a:gridCol w="2298587">
                  <a:extLst>
                    <a:ext uri="{9D8B030D-6E8A-4147-A177-3AD203B41FA5}">
                      <a16:colId xmlns:a16="http://schemas.microsoft.com/office/drawing/2014/main" val="3378111234"/>
                    </a:ext>
                  </a:extLst>
                </a:gridCol>
                <a:gridCol w="1321369">
                  <a:extLst>
                    <a:ext uri="{9D8B030D-6E8A-4147-A177-3AD203B41FA5}">
                      <a16:colId xmlns:a16="http://schemas.microsoft.com/office/drawing/2014/main" val="1606766348"/>
                    </a:ext>
                  </a:extLst>
                </a:gridCol>
                <a:gridCol w="1575303">
                  <a:extLst>
                    <a:ext uri="{9D8B030D-6E8A-4147-A177-3AD203B41FA5}">
                      <a16:colId xmlns:a16="http://schemas.microsoft.com/office/drawing/2014/main" val="4185458787"/>
                    </a:ext>
                  </a:extLst>
                </a:gridCol>
                <a:gridCol w="1041147">
                  <a:extLst>
                    <a:ext uri="{9D8B030D-6E8A-4147-A177-3AD203B41FA5}">
                      <a16:colId xmlns:a16="http://schemas.microsoft.com/office/drawing/2014/main" val="3271893751"/>
                    </a:ext>
                  </a:extLst>
                </a:gridCol>
              </a:tblGrid>
              <a:tr h="13465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*część niezamieszkała z nieruchomości mieszanych płatna od m2 </a:t>
                      </a:r>
                    </a:p>
                  </a:txBody>
                  <a:tcPr marL="6412" marR="6412" marT="6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124565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Ilość metrów zadeklarowanych  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934 479,60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m2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219301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Obecna  stawka dla Mieszanych 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0,80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 747 583,68 / 934 479,60 (ilość m2)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27340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Nowa stawka dla Mieszanych 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1,30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0,80 zł  + 0,50 zł 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078752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 algn="l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377254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520095"/>
                  </a:ext>
                </a:extLst>
              </a:tr>
              <a:tr h="5386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Szacunkowy wymiar </a:t>
                      </a:r>
                      <a:b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 2025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 na 2025 </a:t>
                      </a:r>
                      <a:b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wg nowej stawki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Różnica między szacunkowym wymiarem a planem wg nowej stawki 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Ilość metrów zadeklarowanych 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Brakująca kwota </a:t>
                      </a:r>
                      <a:b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 cały rok 2025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Brakująca kwota </a:t>
                      </a:r>
                      <a:b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 6 miesięcy 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Planowany wpływ </a:t>
                      </a:r>
                      <a:b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2025 roku (96%)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947182"/>
                  </a:ext>
                </a:extLst>
              </a:tr>
              <a:tr h="13465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 3 / tab 4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 5 X 2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945 828,99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814861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329224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747 583,68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985 238,53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-237 654,85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934 479,60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-0,25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-0,50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944447"/>
                  </a:ext>
                </a:extLst>
              </a:tr>
              <a:tr h="183551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85319"/>
                  </a:ext>
                </a:extLst>
              </a:tr>
              <a:tr h="26930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2026-2027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Planowany wpływ </a:t>
                      </a:r>
                      <a:b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 2026 roku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60628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ilość m2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Nowa stawka od lipca 2025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Suma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1 117 637,60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487934"/>
                  </a:ext>
                </a:extLst>
              </a:tr>
              <a:tr h="1028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934 479,60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1,30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1 214 823,48 zł</a:t>
                      </a:r>
                    </a:p>
                  </a:txBody>
                  <a:tcPr marL="6412" marR="6412" marT="6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08228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>
                        <a:latin typeface="+mn-lt"/>
                      </a:endParaRPr>
                    </a:p>
                  </a:txBody>
                  <a:tcPr marL="6412" marR="6412" marT="6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sz="1400" dirty="0"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sz="1400" dirty="0">
                        <a:latin typeface="+mn-lt"/>
                      </a:endParaRPr>
                    </a:p>
                  </a:txBody>
                  <a:tcPr marL="6412" marR="6412" marT="64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119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20962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2616</Words>
  <Application>Microsoft Office PowerPoint</Application>
  <PresentationFormat>Panoramiczny</PresentationFormat>
  <Paragraphs>780</Paragraphs>
  <Slides>10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Prezentacja programu PowerPoint</vt:lpstr>
      <vt:lpstr>Analiza wydatków i dochodów w latach  2019-2026</vt:lpstr>
      <vt:lpstr>Rozliczenie systemu w latach 2019-2025 </vt:lpstr>
      <vt:lpstr>Prezentacja programu PowerPoint</vt:lpstr>
      <vt:lpstr>Wydatki na Umowy (92% budżetu Referatu Gospodarki Odpadami)    + obsługa administracyjna systemu </vt:lpstr>
      <vt:lpstr>Bilans systemu gospodarki odpadami w latach 2025-2026</vt:lpstr>
      <vt:lpstr>Mieszkańcy- Dochody</vt:lpstr>
      <vt:lpstr>Firmy - Dochody</vt:lpstr>
      <vt:lpstr>Nieruchomości mieszane - część niezamieszkała - Dochody</vt:lpstr>
      <vt:lpstr>Stawki opłat obowiązujących w gminach  w systemie gospodarki odpadami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Monika Hibner</dc:creator>
  <cp:lastModifiedBy>brm1</cp:lastModifiedBy>
  <cp:revision>31</cp:revision>
  <cp:lastPrinted>2025-05-14T12:34:33Z</cp:lastPrinted>
  <dcterms:created xsi:type="dcterms:W3CDTF">2025-05-05T10:32:51Z</dcterms:created>
  <dcterms:modified xsi:type="dcterms:W3CDTF">2025-05-14T13:17:47Z</dcterms:modified>
</cp:coreProperties>
</file>